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0" r:id="rId4"/>
    <p:sldId id="286" r:id="rId5"/>
    <p:sldId id="257" r:id="rId6"/>
    <p:sldId id="269" r:id="rId7"/>
    <p:sldId id="262" r:id="rId8"/>
    <p:sldId id="264" r:id="rId9"/>
    <p:sldId id="280" r:id="rId10"/>
    <p:sldId id="263" r:id="rId11"/>
    <p:sldId id="281" r:id="rId12"/>
    <p:sldId id="266" r:id="rId13"/>
    <p:sldId id="267" r:id="rId14"/>
    <p:sldId id="268" r:id="rId15"/>
  </p:sldIdLst>
  <p:sldSz cx="12192000" cy="6858000"/>
  <p:notesSz cx="7103745" cy="10234295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TW" sz="8000" b="1"/>
              <a:t>IoT</a:t>
            </a:r>
            <a:r>
              <a:rPr lang="ja-JP" altLang="zh-TW" sz="8000"/>
              <a:t>発表</a:t>
            </a:r>
            <a:endParaRPr lang="ja-JP" altLang="zh-TW" sz="800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TW"/>
              <a:t>S21010</a:t>
            </a:r>
            <a:endParaRPr lang="en-US" altLang="zh-TW"/>
          </a:p>
          <a:p>
            <a:r>
              <a:rPr lang="zh-TW" altLang="zh-TW"/>
              <a:t>齊浩宇</a:t>
            </a:r>
            <a:endParaRPr lang="zh-TW" altLang="zh-TW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120890" cy="1325880"/>
          </a:xfrm>
        </p:spPr>
        <p:txBody>
          <a:bodyPr/>
          <a:p>
            <a:pPr algn="ctr"/>
            <a:r>
              <a:rPr lang="ja-JP" altLang="en-US">
                <a:sym typeface="+mn-ea"/>
              </a:rPr>
              <a:t>伝達機能</a:t>
            </a:r>
            <a:r>
              <a:rPr lang="en-US" altLang="ja-JP">
                <a:sym typeface="+mn-ea"/>
              </a:rPr>
              <a:t>-</a:t>
            </a:r>
            <a:r>
              <a:rPr lang="ja-JP" altLang="en-US">
                <a:sym typeface="+mn-ea"/>
              </a:rPr>
              <a:t>３</a:t>
            </a:r>
            <a:endParaRPr lang="ja-JP" altLang="en-US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5683250" cy="4351655"/>
          </a:xfrm>
        </p:spPr>
        <p:txBody>
          <a:bodyPr/>
          <a:p>
            <a:r>
              <a:rPr lang="ja-JP" altLang="en-US">
                <a:sym typeface="+mn-ea"/>
              </a:rPr>
              <a:t>警報機能が発動されたら、スマホにメッセージを送ります。</a:t>
            </a:r>
            <a:endParaRPr lang="zh-TW" altLang="en-US"/>
          </a:p>
        </p:txBody>
      </p:sp>
      <p:pic>
        <p:nvPicPr>
          <p:cNvPr id="4" name="圖片 3" descr="スクリーンショット (54)"/>
          <p:cNvPicPr>
            <a:picLocks noChangeAspect="1"/>
          </p:cNvPicPr>
          <p:nvPr/>
        </p:nvPicPr>
        <p:blipFill>
          <a:blip r:embed="rId1"/>
          <a:srcRect l="67144" t="7132" r="7172" b="14819"/>
          <a:stretch>
            <a:fillRect/>
          </a:stretch>
        </p:blipFill>
        <p:spPr>
          <a:xfrm>
            <a:off x="7739380" y="34925"/>
            <a:ext cx="3971925" cy="67881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120890" cy="1325880"/>
          </a:xfrm>
        </p:spPr>
        <p:txBody>
          <a:bodyPr/>
          <a:p>
            <a:pPr algn="ctr"/>
            <a:r>
              <a:rPr lang="ja-JP" altLang="en-US">
                <a:sym typeface="+mn-ea"/>
              </a:rPr>
              <a:t>伝達機能</a:t>
            </a:r>
            <a:r>
              <a:rPr lang="en-US" altLang="ja-JP">
                <a:sym typeface="+mn-ea"/>
              </a:rPr>
              <a:t>-</a:t>
            </a:r>
            <a:r>
              <a:rPr lang="ja-JP" altLang="en-US">
                <a:sym typeface="+mn-ea"/>
              </a:rPr>
              <a:t>４</a:t>
            </a:r>
            <a:endParaRPr lang="ja-JP" altLang="en-US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6346825" cy="4351655"/>
          </a:xfrm>
        </p:spPr>
        <p:txBody>
          <a:bodyPr/>
          <a:p>
            <a:r>
              <a:rPr lang="ja-JP" altLang="en-US">
                <a:sym typeface="+mn-ea"/>
              </a:rPr>
              <a:t>もし、誤作動の場合は、アプリ内の</a:t>
            </a:r>
            <a:endParaRPr lang="ja-JP" altLang="en-US">
              <a:sym typeface="+mn-ea"/>
            </a:endParaRPr>
          </a:p>
          <a:p>
            <a:endParaRPr lang="ja-JP" altLang="en-US">
              <a:sym typeface="+mn-ea"/>
            </a:endParaRPr>
          </a:p>
          <a:p>
            <a:pPr marL="0" indent="0">
              <a:buNone/>
            </a:pPr>
            <a:r>
              <a:rPr lang="en-US" altLang="ja-JP">
                <a:sym typeface="+mn-ea"/>
              </a:rPr>
              <a:t>		</a:t>
            </a:r>
            <a:r>
              <a:rPr lang="ja-JP" altLang="en-US">
                <a:sym typeface="+mn-ea"/>
              </a:rPr>
              <a:t>を押せば、警報が止まります。</a:t>
            </a:r>
            <a:endParaRPr lang="ja-JP" altLang="en-US">
              <a:sym typeface="+mn-ea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1"/>
          <a:srcRect l="67394" t="6952" r="7196" b="14528"/>
          <a:stretch>
            <a:fillRect/>
          </a:stretch>
        </p:blipFill>
        <p:spPr>
          <a:xfrm>
            <a:off x="7744460" y="109220"/>
            <a:ext cx="3820160" cy="664019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rcRect l="72631" t="41035" r="16239" b="47282"/>
          <a:stretch>
            <a:fillRect/>
          </a:stretch>
        </p:blipFill>
        <p:spPr>
          <a:xfrm>
            <a:off x="1035050" y="2371725"/>
            <a:ext cx="1673225" cy="9880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120890" cy="1325880"/>
          </a:xfrm>
        </p:spPr>
        <p:txBody>
          <a:bodyPr/>
          <a:p>
            <a:pPr algn="ctr"/>
            <a:r>
              <a:rPr lang="ja-JP" altLang="en-US">
                <a:sym typeface="+mn-ea"/>
              </a:rPr>
              <a:t>伝達機能</a:t>
            </a:r>
            <a:r>
              <a:rPr lang="en-US" altLang="ja-JP">
                <a:sym typeface="+mn-ea"/>
              </a:rPr>
              <a:t>-</a:t>
            </a:r>
            <a:r>
              <a:rPr lang="ja-JP" altLang="en-US">
                <a:sym typeface="+mn-ea"/>
              </a:rPr>
              <a:t>５</a:t>
            </a:r>
            <a:endParaRPr lang="ja-JP" altLang="en-US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6346825" cy="4351655"/>
          </a:xfrm>
        </p:spPr>
        <p:txBody>
          <a:bodyPr/>
          <a:p>
            <a:r>
              <a:rPr lang="ja-JP" altLang="en-US">
                <a:sym typeface="+mn-ea"/>
              </a:rPr>
              <a:t>もし、故障の場合は、アプリ内の</a:t>
            </a:r>
            <a:endParaRPr lang="ja-JP" altLang="en-US">
              <a:sym typeface="+mn-ea"/>
            </a:endParaRPr>
          </a:p>
          <a:p>
            <a:endParaRPr lang="ja-JP" altLang="en-US">
              <a:sym typeface="+mn-ea"/>
            </a:endParaRPr>
          </a:p>
          <a:p>
            <a:pPr marL="0" indent="0">
              <a:buNone/>
            </a:pPr>
            <a:r>
              <a:rPr lang="ja-JP" altLang="en-US">
                <a:sym typeface="+mn-ea"/>
              </a:rPr>
              <a:t>　　</a:t>
            </a:r>
            <a:r>
              <a:rPr lang="en-US" altLang="ja-JP">
                <a:sym typeface="+mn-ea"/>
              </a:rPr>
              <a:t>	</a:t>
            </a:r>
            <a:r>
              <a:rPr lang="ja-JP" altLang="en-US">
                <a:sym typeface="+mn-ea"/>
              </a:rPr>
              <a:t>を　押せば、全機能が止まります。</a:t>
            </a:r>
            <a:endParaRPr lang="ja-JP" altLang="en-US">
              <a:sym typeface="+mn-ea"/>
            </a:endParaRPr>
          </a:p>
          <a:p>
            <a:endParaRPr lang="ja-JP" altLang="en-US">
              <a:sym typeface="+mn-ea"/>
            </a:endParaRPr>
          </a:p>
          <a:p>
            <a:endParaRPr lang="ja-JP" altLang="en-US">
              <a:sym typeface="+mn-ea"/>
            </a:endParaRPr>
          </a:p>
          <a:p>
            <a:r>
              <a:rPr lang="ja-JP" altLang="en-US">
                <a:sym typeface="+mn-ea"/>
              </a:rPr>
              <a:t>リセットボタンを押せば、リブートして、元に戻します（ハードウェア）</a:t>
            </a:r>
            <a:endParaRPr lang="ja-JP" altLang="en-US">
              <a:sym typeface="+mn-ea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1"/>
          <a:srcRect l="67468" t="7075" r="7265" b="14405"/>
          <a:stretch>
            <a:fillRect/>
          </a:stretch>
        </p:blipFill>
        <p:spPr>
          <a:xfrm>
            <a:off x="7959090" y="198120"/>
            <a:ext cx="3696970" cy="646239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rcRect l="69265" t="65458" r="25566" b="29304"/>
          <a:stretch>
            <a:fillRect/>
          </a:stretch>
        </p:blipFill>
        <p:spPr>
          <a:xfrm>
            <a:off x="911225" y="2620645"/>
            <a:ext cx="1347470" cy="7683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120890" cy="1325880"/>
          </a:xfrm>
        </p:spPr>
        <p:txBody>
          <a:bodyPr/>
          <a:p>
            <a:pPr algn="ctr"/>
            <a:r>
              <a:rPr lang="ja-JP" altLang="en-US">
                <a:sym typeface="+mn-ea"/>
              </a:rPr>
              <a:t>伝達機能</a:t>
            </a:r>
            <a:r>
              <a:rPr lang="en-US" altLang="ja-JP">
                <a:sym typeface="+mn-ea"/>
              </a:rPr>
              <a:t>-</a:t>
            </a:r>
            <a:r>
              <a:rPr lang="ja-JP" altLang="en-US">
                <a:sym typeface="+mn-ea"/>
              </a:rPr>
              <a:t>６</a:t>
            </a:r>
            <a:endParaRPr lang="ja-JP" altLang="en-US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2110740"/>
            <a:ext cx="6520180" cy="4066540"/>
          </a:xfrm>
        </p:spPr>
        <p:txBody>
          <a:bodyPr/>
          <a:p>
            <a:r>
              <a:rPr lang="ja-JP" altLang="en-US">
                <a:sym typeface="+mn-ea"/>
              </a:rPr>
              <a:t>自分の自転車を見つかり難い場合は、</a:t>
            </a:r>
            <a:endParaRPr lang="ja-JP" altLang="en-US">
              <a:sym typeface="+mn-ea"/>
            </a:endParaRPr>
          </a:p>
          <a:p>
            <a:pPr marL="0" indent="0">
              <a:buNone/>
            </a:pPr>
            <a:endParaRPr lang="ja-JP" altLang="en-US">
              <a:sym typeface="+mn-ea"/>
            </a:endParaRPr>
          </a:p>
          <a:p>
            <a:pPr marL="0" indent="0">
              <a:buNone/>
            </a:pPr>
            <a:r>
              <a:rPr lang="en-US" altLang="ja-JP">
                <a:sym typeface="+mn-ea"/>
              </a:rPr>
              <a:t>		</a:t>
            </a:r>
            <a:r>
              <a:rPr lang="ja-JP" altLang="en-US">
                <a:sym typeface="+mn-ea"/>
              </a:rPr>
              <a:t>　を押せば、ブザーが素早く</a:t>
            </a:r>
            <a:endParaRPr lang="ja-JP" altLang="en-US">
              <a:sym typeface="+mn-ea"/>
            </a:endParaRPr>
          </a:p>
          <a:p>
            <a:endParaRPr lang="en-US" altLang="ja-JP">
              <a:sym typeface="+mn-ea"/>
            </a:endParaRPr>
          </a:p>
          <a:p>
            <a:pPr marL="0" indent="0">
              <a:buNone/>
            </a:pPr>
            <a:r>
              <a:rPr lang="ja-JP" altLang="en-US">
                <a:sym typeface="+mn-ea"/>
              </a:rPr>
              <a:t>　</a:t>
            </a:r>
            <a:r>
              <a:rPr lang="en-US" altLang="ja-JP">
                <a:sym typeface="+mn-ea"/>
              </a:rPr>
              <a:t>2</a:t>
            </a:r>
            <a:r>
              <a:rPr lang="ja-JP" altLang="en-US">
                <a:sym typeface="+mn-ea"/>
              </a:rPr>
              <a:t>回鳴ります</a:t>
            </a:r>
            <a:endParaRPr lang="ja-JP" altLang="en-US">
              <a:sym typeface="+mn-ea"/>
            </a:endParaRPr>
          </a:p>
          <a:p>
            <a:pPr marL="0" indent="0">
              <a:buNone/>
            </a:pPr>
            <a:r>
              <a:rPr lang="ja-JP" altLang="en-US">
                <a:sym typeface="+mn-ea"/>
              </a:rPr>
              <a:t>　　</a:t>
            </a:r>
            <a:endParaRPr lang="ja-JP" altLang="en-US">
              <a:sym typeface="+mn-ea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1"/>
          <a:srcRect l="67542" t="6581" r="7404" b="14150"/>
          <a:stretch>
            <a:fillRect/>
          </a:stretch>
        </p:blipFill>
        <p:spPr>
          <a:xfrm>
            <a:off x="7834630" y="100965"/>
            <a:ext cx="3665855" cy="652399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rcRect l="79403" t="64972" r="13124" b="28447"/>
          <a:stretch>
            <a:fillRect/>
          </a:stretch>
        </p:blipFill>
        <p:spPr>
          <a:xfrm>
            <a:off x="838200" y="2862580"/>
            <a:ext cx="2021205" cy="10013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ja-JP" altLang="zh-TW"/>
              <a:t>動機と目標</a:t>
            </a:r>
            <a:endParaRPr lang="ja-JP" altLang="zh-TW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ja-JP" altLang="zh-TW"/>
              <a:t>動機：　友人</a:t>
            </a:r>
            <a:r>
              <a:rPr lang="en-US" altLang="ja-JP"/>
              <a:t>C</a:t>
            </a:r>
            <a:r>
              <a:rPr lang="ja-JP" altLang="zh-TW"/>
              <a:t>が十万円の自転車を買ったので、何か役に立てそう　　</a:t>
            </a:r>
            <a:r>
              <a:rPr lang="en-US" altLang="ja-JP"/>
              <a:t>	</a:t>
            </a:r>
            <a:r>
              <a:rPr lang="ja-JP" altLang="en-US"/>
              <a:t>　　</a:t>
            </a:r>
            <a:r>
              <a:rPr lang="ja-JP" altLang="zh-TW"/>
              <a:t>な物を作りたいと思います。</a:t>
            </a:r>
            <a:endParaRPr lang="ja-JP" altLang="zh-TW"/>
          </a:p>
          <a:p>
            <a:endParaRPr lang="ja-JP" altLang="zh-TW"/>
          </a:p>
          <a:p>
            <a:endParaRPr lang="ja-JP" altLang="zh-TW"/>
          </a:p>
          <a:p>
            <a:r>
              <a:rPr lang="ja-JP" altLang="zh-TW"/>
              <a:t>目標：　</a:t>
            </a:r>
            <a:r>
              <a:rPr lang="en-US" altLang="ja-JP"/>
              <a:t>IoT</a:t>
            </a:r>
            <a:r>
              <a:rPr lang="ja-JP" altLang="en-US"/>
              <a:t>概念を用いて、自転車の鎖を開発したいと思います。</a:t>
            </a:r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273800" cy="1325880"/>
          </a:xfrm>
        </p:spPr>
        <p:txBody>
          <a:bodyPr/>
          <a:p>
            <a:pPr algn="ctr"/>
            <a:r>
              <a:rPr lang="ja-JP" altLang="en-US"/>
              <a:t>要求仕様</a:t>
            </a:r>
            <a:endParaRPr lang="ja-JP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6273800" cy="4351655"/>
          </a:xfrm>
        </p:spPr>
        <p:txBody>
          <a:bodyPr/>
          <a:p>
            <a:r>
              <a:rPr lang="ja-JP" altLang="en-US"/>
              <a:t>鍵が掛かっている状態で、ワイヤーが破壊されたら、警報を出す</a:t>
            </a:r>
            <a:endParaRPr lang="ja-JP" altLang="en-US"/>
          </a:p>
          <a:p>
            <a:endParaRPr lang="ja-JP" altLang="en-US"/>
          </a:p>
          <a:p>
            <a:endParaRPr lang="ja-JP" altLang="en-US"/>
          </a:p>
          <a:p>
            <a:r>
              <a:rPr lang="en-US" altLang="en-US"/>
              <a:t>MQTT</a:t>
            </a:r>
            <a:r>
              <a:rPr lang="ja-JP" altLang="en-US"/>
              <a:t>を使って、スマートフォンに通信する</a:t>
            </a:r>
            <a:endParaRPr lang="ja-JP" altLang="en-US"/>
          </a:p>
        </p:txBody>
      </p:sp>
      <p:pic>
        <p:nvPicPr>
          <p:cNvPr id="6" name="內容版面配置區 5"/>
          <p:cNvPicPr>
            <a:picLocks noChangeAspect="1"/>
          </p:cNvPicPr>
          <p:nvPr/>
        </p:nvPicPr>
        <p:blipFill>
          <a:blip r:embed="rId1"/>
          <a:srcRect t="20728"/>
          <a:stretch>
            <a:fillRect/>
          </a:stretch>
        </p:blipFill>
        <p:spPr>
          <a:xfrm>
            <a:off x="7111365" y="1046480"/>
            <a:ext cx="5077460" cy="4765040"/>
          </a:xfrm>
          <a:prstGeom prst="rect">
            <a:avLst/>
          </a:prstGeom>
        </p:spPr>
      </p:pic>
      <p:sp>
        <p:nvSpPr>
          <p:cNvPr id="10" name="橢圓 9"/>
          <p:cNvSpPr/>
          <p:nvPr/>
        </p:nvSpPr>
        <p:spPr>
          <a:xfrm>
            <a:off x="7790815" y="2073910"/>
            <a:ext cx="3718560" cy="1181100"/>
          </a:xfrm>
          <a:prstGeom prst="ellipse">
            <a:avLst/>
          </a:prstGeom>
          <a:noFill/>
          <a:ln w="76200">
            <a:solidFill>
              <a:schemeClr val="accent1">
                <a:lumMod val="40000"/>
                <a:lumOff val="6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11321415" y="1624330"/>
            <a:ext cx="622300" cy="701040"/>
          </a:xfrm>
          <a:prstGeom prst="rect">
            <a:avLst/>
          </a:prstGeom>
          <a:noFill/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p>
            <a:r>
              <a:rPr lang="ja-JP" altLang="en-US" sz="4000"/>
              <a:t>鍵</a:t>
            </a:r>
            <a:endParaRPr lang="ja-JP" altLang="en-US" sz="4000"/>
          </a:p>
        </p:txBody>
      </p:sp>
      <p:sp>
        <p:nvSpPr>
          <p:cNvPr id="9" name="橢圓 8"/>
          <p:cNvSpPr/>
          <p:nvPr/>
        </p:nvSpPr>
        <p:spPr>
          <a:xfrm>
            <a:off x="7534275" y="4403090"/>
            <a:ext cx="4409440" cy="1078865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8036560" y="5676265"/>
            <a:ext cx="2165985" cy="7010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ja-JP" altLang="en-US" sz="4000"/>
              <a:t>ワイヤー</a:t>
            </a:r>
            <a:endParaRPr lang="ja-JP" altLang="en-US" sz="4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圖片 3" descr="20210819_054835"/>
          <p:cNvPicPr>
            <a:picLocks noChangeAspect="1"/>
          </p:cNvPicPr>
          <p:nvPr/>
        </p:nvPicPr>
        <p:blipFill>
          <a:blip r:embed="rId1"/>
          <a:srcRect t="11424"/>
          <a:stretch>
            <a:fillRect/>
          </a:stretch>
        </p:blipFill>
        <p:spPr>
          <a:xfrm>
            <a:off x="1668780" y="565785"/>
            <a:ext cx="8855075" cy="5882005"/>
          </a:xfrm>
          <a:prstGeom prst="rect">
            <a:avLst/>
          </a:prstGeom>
        </p:spPr>
      </p:pic>
      <p:sp>
        <p:nvSpPr>
          <p:cNvPr id="9" name="橢圓 8"/>
          <p:cNvSpPr/>
          <p:nvPr/>
        </p:nvSpPr>
        <p:spPr>
          <a:xfrm>
            <a:off x="2699385" y="332740"/>
            <a:ext cx="3443605" cy="142494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6447155" y="1024255"/>
            <a:ext cx="3468370" cy="1654175"/>
          </a:xfrm>
          <a:prstGeom prst="ellipse">
            <a:avLst/>
          </a:prstGeom>
          <a:noFill/>
          <a:ln w="76200">
            <a:solidFill>
              <a:schemeClr val="accent1">
                <a:lumMod val="40000"/>
                <a:lumOff val="6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505460" y="498475"/>
            <a:ext cx="2124075" cy="701040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ja-JP" altLang="en-US" sz="4000"/>
              <a:t>ワイヤー</a:t>
            </a:r>
            <a:endParaRPr lang="ja-JP" altLang="en-US" sz="4000"/>
          </a:p>
        </p:txBody>
      </p:sp>
      <p:sp>
        <p:nvSpPr>
          <p:cNvPr id="12" name="文字方塊 11"/>
          <p:cNvSpPr txBox="1"/>
          <p:nvPr/>
        </p:nvSpPr>
        <p:spPr>
          <a:xfrm>
            <a:off x="9864725" y="807720"/>
            <a:ext cx="942975" cy="70104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p>
            <a:r>
              <a:rPr lang="ja-JP" altLang="en-US" sz="4000"/>
              <a:t>鍵</a:t>
            </a:r>
            <a:endParaRPr lang="ja-JP" altLang="en-US" sz="4000"/>
          </a:p>
        </p:txBody>
      </p:sp>
      <p:sp>
        <p:nvSpPr>
          <p:cNvPr id="13" name="橢圓 12"/>
          <p:cNvSpPr/>
          <p:nvPr/>
        </p:nvSpPr>
        <p:spPr>
          <a:xfrm>
            <a:off x="6804025" y="4801870"/>
            <a:ext cx="1644015" cy="1315085"/>
          </a:xfrm>
          <a:prstGeom prst="ellipse">
            <a:avLst/>
          </a:prstGeom>
          <a:noFill/>
          <a:ln w="76200">
            <a:solidFill>
              <a:srgbClr val="FFFF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cxnSp>
        <p:nvCxnSpPr>
          <p:cNvPr id="15" name="直線單箭頭接點 14"/>
          <p:cNvCxnSpPr>
            <a:endCxn id="13" idx="6"/>
          </p:cNvCxnSpPr>
          <p:nvPr/>
        </p:nvCxnSpPr>
        <p:spPr>
          <a:xfrm flipH="1">
            <a:off x="8448040" y="4958080"/>
            <a:ext cx="1216660" cy="50165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9664700" y="4332605"/>
            <a:ext cx="2226310" cy="1371600"/>
          </a:xfrm>
          <a:prstGeom prst="rect">
            <a:avLst/>
          </a:prstGeom>
          <a:solidFill>
            <a:schemeClr val="bg1"/>
          </a:solidFill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p>
            <a:pPr algn="ctr"/>
            <a:r>
              <a:rPr lang="ja-JP" altLang="en-US" sz="2800"/>
              <a:t>ビビビ</a:t>
            </a:r>
            <a:endParaRPr lang="ja-JP" altLang="en-US" sz="2800"/>
          </a:p>
          <a:p>
            <a:pPr algn="ctr"/>
            <a:r>
              <a:rPr lang="ja-JP" altLang="en-US" sz="2800"/>
              <a:t>と</a:t>
            </a:r>
            <a:endParaRPr lang="ja-JP" altLang="en-US" sz="2800"/>
          </a:p>
          <a:p>
            <a:pPr algn="ctr"/>
            <a:r>
              <a:rPr lang="ja-JP" altLang="en-US" sz="2800"/>
              <a:t>りセットボタン</a:t>
            </a:r>
            <a:endParaRPr lang="ja-JP" altLang="en-US" sz="2800"/>
          </a:p>
        </p:txBody>
      </p:sp>
      <p:sp>
        <p:nvSpPr>
          <p:cNvPr id="17" name="橢圓 16"/>
          <p:cNvSpPr/>
          <p:nvPr/>
        </p:nvSpPr>
        <p:spPr>
          <a:xfrm>
            <a:off x="4165600" y="4688205"/>
            <a:ext cx="2776855" cy="1315085"/>
          </a:xfrm>
          <a:prstGeom prst="ellipse">
            <a:avLst/>
          </a:prstGeom>
          <a:noFill/>
          <a:ln w="76200">
            <a:solidFill>
              <a:srgbClr val="00B0F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cxnSp>
        <p:nvCxnSpPr>
          <p:cNvPr id="18" name="直線單箭頭接點 17"/>
          <p:cNvCxnSpPr/>
          <p:nvPr/>
        </p:nvCxnSpPr>
        <p:spPr>
          <a:xfrm>
            <a:off x="2115185" y="5509260"/>
            <a:ext cx="2592070" cy="281305"/>
          </a:xfrm>
          <a:prstGeom prst="straightConnector1">
            <a:avLst/>
          </a:prstGeom>
          <a:ln w="762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/>
          <p:cNvSpPr txBox="1"/>
          <p:nvPr/>
        </p:nvSpPr>
        <p:spPr>
          <a:xfrm>
            <a:off x="552450" y="5106035"/>
            <a:ext cx="1562735" cy="706755"/>
          </a:xfrm>
          <a:prstGeom prst="rec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p>
            <a:r>
              <a:rPr lang="en-US" altLang="en-US" sz="4000"/>
              <a:t>ESP32</a:t>
            </a:r>
            <a:endParaRPr lang="en-US" altLang="en-US" sz="4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圖片 1"/>
          <p:cNvPicPr>
            <a:picLocks noChangeAspect="1"/>
          </p:cNvPicPr>
          <p:nvPr/>
        </p:nvPicPr>
        <p:blipFill>
          <a:blip r:embed="rId1"/>
          <a:srcRect l="9565" t="28671" r="27732" b="5717"/>
          <a:stretch>
            <a:fillRect/>
          </a:stretch>
        </p:blipFill>
        <p:spPr>
          <a:xfrm>
            <a:off x="1440180" y="713740"/>
            <a:ext cx="9537700" cy="561403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764665" y="3384550"/>
            <a:ext cx="3694430" cy="18364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TW"/>
              <a:t>ESP32</a:t>
            </a:r>
            <a:endParaRPr lang="en-US" altLang="zh-TW"/>
          </a:p>
        </p:txBody>
      </p:sp>
      <p:sp>
        <p:nvSpPr>
          <p:cNvPr id="7" name="矩形 6"/>
          <p:cNvSpPr/>
          <p:nvPr/>
        </p:nvSpPr>
        <p:spPr>
          <a:xfrm>
            <a:off x="1764665" y="3384550"/>
            <a:ext cx="220345" cy="1873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p>
            <a:pPr algn="ctr"/>
            <a:r>
              <a:rPr lang="en-US" altLang="zh-TW" sz="800">
                <a:solidFill>
                  <a:schemeClr val="bg1"/>
                </a:solidFill>
              </a:rPr>
              <a:t>GND</a:t>
            </a:r>
            <a:endParaRPr lang="en-US" altLang="zh-TW" sz="80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3162300" y="3384550"/>
            <a:ext cx="348615" cy="18732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195" tIns="0" rIns="0" bIns="0" rtlCol="0" anchor="ctr"/>
          <a:p>
            <a:pPr algn="ctr"/>
            <a:r>
              <a:rPr lang="en-US" altLang="zh-TW" sz="800">
                <a:solidFill>
                  <a:srgbClr val="C00000"/>
                </a:solidFill>
              </a:rPr>
              <a:t>PIN27</a:t>
            </a:r>
            <a:endParaRPr lang="en-US" altLang="zh-TW" sz="800">
              <a:solidFill>
                <a:srgbClr val="C0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716020" y="3384550"/>
            <a:ext cx="348615" cy="18732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195" tIns="0" rIns="0" bIns="0" rtlCol="0" anchor="ctr"/>
          <a:p>
            <a:pPr algn="ctr"/>
            <a:r>
              <a:rPr lang="en-US" altLang="zh-TW" sz="800">
                <a:solidFill>
                  <a:srgbClr val="C00000"/>
                </a:solidFill>
              </a:rPr>
              <a:t>PIN26</a:t>
            </a:r>
            <a:endParaRPr lang="en-US" altLang="zh-TW" sz="800">
              <a:solidFill>
                <a:srgbClr val="C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267200" y="3384550"/>
            <a:ext cx="348615" cy="1873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195" tIns="0" rIns="0" bIns="0" rtlCol="0" anchor="ctr"/>
          <a:p>
            <a:pPr algn="ctr"/>
            <a:r>
              <a:rPr lang="en-US" altLang="zh-TW" sz="800">
                <a:solidFill>
                  <a:srgbClr val="C00000"/>
                </a:solidFill>
              </a:rPr>
              <a:t>PIN25</a:t>
            </a:r>
            <a:endParaRPr lang="en-US" altLang="zh-TW" sz="800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059805" y="3629025"/>
            <a:ext cx="448945" cy="272415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195" tIns="0" rIns="0" bIns="0" rtlCol="0" anchor="ctr"/>
          <a:p>
            <a:pPr algn="ctr"/>
            <a:r>
              <a:rPr lang="en-US" altLang="zh-TW" sz="1600">
                <a:solidFill>
                  <a:srgbClr val="C00000"/>
                </a:solidFill>
              </a:rPr>
              <a:t>1K</a:t>
            </a:r>
            <a:endParaRPr lang="en-US" altLang="zh-TW" sz="1600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985645" y="3384550"/>
            <a:ext cx="198755" cy="18732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p>
            <a:pPr algn="ctr"/>
            <a:r>
              <a:rPr lang="en-US" altLang="zh-TW" sz="800">
                <a:solidFill>
                  <a:schemeClr val="bg1"/>
                </a:solidFill>
              </a:rPr>
              <a:t>5V</a:t>
            </a:r>
            <a:endParaRPr lang="en-US" altLang="zh-TW" sz="800">
              <a:solidFill>
                <a:schemeClr val="bg1"/>
              </a:solidFill>
            </a:endParaRPr>
          </a:p>
        </p:txBody>
      </p:sp>
      <p:pic>
        <p:nvPicPr>
          <p:cNvPr id="15" name="圖片 14"/>
          <p:cNvPicPr>
            <a:picLocks noChangeAspect="1"/>
          </p:cNvPicPr>
          <p:nvPr/>
        </p:nvPicPr>
        <p:blipFill>
          <a:blip r:embed="rId2"/>
          <a:srcRect l="29702" t="50829" r="62759" b="45517"/>
          <a:stretch>
            <a:fillRect/>
          </a:stretch>
        </p:blipFill>
        <p:spPr>
          <a:xfrm>
            <a:off x="2564765" y="713740"/>
            <a:ext cx="624205" cy="170180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3"/>
          <a:srcRect l="29702" t="50829" r="62759" b="45517"/>
          <a:stretch>
            <a:fillRect/>
          </a:stretch>
        </p:blipFill>
        <p:spPr>
          <a:xfrm>
            <a:off x="4777105" y="713740"/>
            <a:ext cx="624205" cy="17018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4864735" y="883920"/>
            <a:ext cx="448945" cy="272415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195" tIns="0" rIns="0" bIns="0" rtlCol="0" anchor="ctr"/>
          <a:p>
            <a:pPr algn="ctr"/>
            <a:r>
              <a:rPr lang="ja-JP" altLang="en-US" sz="1600">
                <a:solidFill>
                  <a:schemeClr val="tx1"/>
                </a:solidFill>
              </a:rPr>
              <a:t>鍵</a:t>
            </a:r>
            <a:endParaRPr lang="ja-JP" altLang="en-US" sz="1600">
              <a:solidFill>
                <a:schemeClr val="tx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465705" y="883920"/>
            <a:ext cx="799465" cy="27241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195" tIns="0" rIns="0" bIns="0" rtlCol="0" anchor="ctr"/>
          <a:p>
            <a:pPr algn="ctr"/>
            <a:r>
              <a:rPr lang="ja-JP" altLang="en-US" sz="1600">
                <a:solidFill>
                  <a:schemeClr val="tx1"/>
                </a:solidFill>
              </a:rPr>
              <a:t>ワイヤー</a:t>
            </a:r>
            <a:endParaRPr lang="ja-JP" altLang="en-US" sz="1200" b="1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87745"/>
          </a:xfrm>
        </p:spPr>
        <p:txBody>
          <a:bodyPr/>
          <a:p>
            <a:pPr algn="ctr"/>
            <a:r>
              <a:rPr lang="ja-JP" altLang="en-US" sz="7200"/>
              <a:t>機能説明</a:t>
            </a:r>
            <a:endParaRPr lang="ja-JP" altLang="en-US" sz="7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120890" cy="1325880"/>
          </a:xfrm>
        </p:spPr>
        <p:txBody>
          <a:bodyPr/>
          <a:p>
            <a:pPr algn="ctr"/>
            <a:r>
              <a:rPr lang="ja-JP" altLang="en-US">
                <a:sym typeface="+mn-ea"/>
              </a:rPr>
              <a:t>伝達機能</a:t>
            </a:r>
            <a:r>
              <a:rPr lang="en-US" altLang="ja-JP">
                <a:sym typeface="+mn-ea"/>
              </a:rPr>
              <a:t>-</a:t>
            </a:r>
            <a:r>
              <a:rPr lang="ja-JP" altLang="en-US">
                <a:sym typeface="+mn-ea"/>
              </a:rPr>
              <a:t>１</a:t>
            </a:r>
            <a:endParaRPr lang="ja-JP" altLang="en-US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5683250" cy="4351655"/>
          </a:xfrm>
        </p:spPr>
        <p:txBody>
          <a:bodyPr/>
          <a:p>
            <a:r>
              <a:rPr lang="ja-JP" altLang="en-US">
                <a:sym typeface="+mn-ea"/>
              </a:rPr>
              <a:t>作動したら、スマホにメッセージを送ります。</a:t>
            </a:r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1"/>
          <a:srcRect l="67746" t="7206" r="7612" b="14405"/>
          <a:stretch>
            <a:fillRect/>
          </a:stretch>
        </p:blipFill>
        <p:spPr>
          <a:xfrm>
            <a:off x="7844790" y="203200"/>
            <a:ext cx="3605530" cy="6451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120890" cy="1325880"/>
          </a:xfrm>
        </p:spPr>
        <p:txBody>
          <a:bodyPr/>
          <a:p>
            <a:pPr algn="ctr"/>
            <a:r>
              <a:rPr lang="ja-JP" altLang="en-US">
                <a:sym typeface="+mn-ea"/>
              </a:rPr>
              <a:t>伝達機能</a:t>
            </a:r>
            <a:r>
              <a:rPr lang="en-US" altLang="ja-JP">
                <a:sym typeface="+mn-ea"/>
              </a:rPr>
              <a:t>-</a:t>
            </a:r>
            <a:r>
              <a:rPr lang="ja-JP" altLang="en-US">
                <a:sym typeface="+mn-ea"/>
              </a:rPr>
              <a:t>２</a:t>
            </a:r>
            <a:endParaRPr lang="ja-JP" altLang="en-US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5683250" cy="4351655"/>
          </a:xfrm>
        </p:spPr>
        <p:txBody>
          <a:bodyPr/>
          <a:p>
            <a:r>
              <a:rPr lang="ja-JP" altLang="en-US">
                <a:sym typeface="+mn-ea"/>
              </a:rPr>
              <a:t>鍵の状態によって、スマホにメッセージを送ります。</a:t>
            </a:r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1"/>
          <a:srcRect l="67329" t="6952" r="11314" b="13903"/>
          <a:stretch>
            <a:fillRect/>
          </a:stretch>
        </p:blipFill>
        <p:spPr>
          <a:xfrm>
            <a:off x="9050020" y="172085"/>
            <a:ext cx="3124835" cy="651383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rcRect l="67746" t="7075" r="11878" b="13780"/>
          <a:stretch>
            <a:fillRect/>
          </a:stretch>
        </p:blipFill>
        <p:spPr>
          <a:xfrm>
            <a:off x="6250305" y="172085"/>
            <a:ext cx="2981325" cy="65138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ja-JP" altLang="en-US">
                <a:sym typeface="+mn-ea"/>
              </a:rPr>
              <a:t>警報機能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52805"/>
          </a:xfrm>
        </p:spPr>
        <p:txBody>
          <a:bodyPr/>
          <a:p>
            <a:r>
              <a:rPr lang="ja-JP" altLang="en-US">
                <a:sym typeface="+mn-ea"/>
              </a:rPr>
              <a:t>鍵が掛かった状態なら、ワイヤーが破壊されたら、ブザーがなります。</a:t>
            </a:r>
            <a:endParaRPr lang="zh-TW" altLang="en-US"/>
          </a:p>
        </p:txBody>
      </p:sp>
      <p:pic>
        <p:nvPicPr>
          <p:cNvPr id="4" name="圖片 3" descr="20210819_054343"/>
          <p:cNvPicPr>
            <a:picLocks noChangeAspect="1"/>
          </p:cNvPicPr>
          <p:nvPr/>
        </p:nvPicPr>
        <p:blipFill>
          <a:blip r:embed="rId1"/>
          <a:srcRect t="9572" r="9375" b="5320"/>
          <a:stretch>
            <a:fillRect/>
          </a:stretch>
        </p:blipFill>
        <p:spPr>
          <a:xfrm>
            <a:off x="3146425" y="2491105"/>
            <a:ext cx="5898515" cy="4154170"/>
          </a:xfrm>
          <a:prstGeom prst="rect">
            <a:avLst/>
          </a:prstGeom>
        </p:spPr>
      </p:pic>
      <p:sp>
        <p:nvSpPr>
          <p:cNvPr id="9" name="橢圓 8"/>
          <p:cNvSpPr/>
          <p:nvPr/>
        </p:nvSpPr>
        <p:spPr>
          <a:xfrm>
            <a:off x="4022725" y="2400300"/>
            <a:ext cx="2691765" cy="1063625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1721485" y="2491105"/>
            <a:ext cx="2169160" cy="701040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ja-JP" altLang="en-US" sz="4000"/>
              <a:t>ワイヤー</a:t>
            </a:r>
            <a:endParaRPr lang="ja-JP" altLang="en-US" sz="4000"/>
          </a:p>
        </p:txBody>
      </p:sp>
      <p:sp>
        <p:nvSpPr>
          <p:cNvPr id="13" name="橢圓 12"/>
          <p:cNvSpPr/>
          <p:nvPr/>
        </p:nvSpPr>
        <p:spPr>
          <a:xfrm>
            <a:off x="7556500" y="5644515"/>
            <a:ext cx="633095" cy="643255"/>
          </a:xfrm>
          <a:prstGeom prst="ellipse">
            <a:avLst/>
          </a:prstGeom>
          <a:noFill/>
          <a:ln w="76200">
            <a:solidFill>
              <a:srgbClr val="FFFF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cxnSp>
        <p:nvCxnSpPr>
          <p:cNvPr id="5" name="直線接點 4"/>
          <p:cNvCxnSpPr/>
          <p:nvPr/>
        </p:nvCxnSpPr>
        <p:spPr>
          <a:xfrm flipV="1">
            <a:off x="8270875" y="5579110"/>
            <a:ext cx="511810" cy="19050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接點 5"/>
          <p:cNvCxnSpPr/>
          <p:nvPr/>
        </p:nvCxnSpPr>
        <p:spPr>
          <a:xfrm flipV="1">
            <a:off x="8270875" y="5829935"/>
            <a:ext cx="471805" cy="76835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 flipV="1">
            <a:off x="8201025" y="5408930"/>
            <a:ext cx="381000" cy="230505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502</Words>
  <Application>WPS Presentation</Application>
  <PresentationFormat>宽屏</PresentationFormat>
  <Paragraphs>95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Arial</vt:lpstr>
      <vt:lpstr>PMingLiU</vt:lpstr>
      <vt:lpstr>Wingdings</vt:lpstr>
      <vt:lpstr>Calibri Light</vt:lpstr>
      <vt:lpstr>ＭＳ Ｐゴシック</vt:lpstr>
      <vt:lpstr>Calibri</vt:lpstr>
      <vt:lpstr>PMingLiU</vt:lpstr>
      <vt:lpstr>Microsoft YaHei</vt:lpstr>
      <vt:lpstr>Arial Unicode MS</vt:lpstr>
      <vt:lpstr>Office 主题</vt:lpstr>
      <vt:lpstr>IoT発表</vt:lpstr>
      <vt:lpstr>動機と目標</vt:lpstr>
      <vt:lpstr>PowerPoint 演示文稿</vt:lpstr>
      <vt:lpstr>PowerPoint 演示文稿</vt:lpstr>
      <vt:lpstr>PowerPoint 演示文稿</vt:lpstr>
      <vt:lpstr>機能説明</vt:lpstr>
      <vt:lpstr>伝達機能-１</vt:lpstr>
      <vt:lpstr>伝達機能-２</vt:lpstr>
      <vt:lpstr>警報機能</vt:lpstr>
      <vt:lpstr>伝達機能-３</vt:lpstr>
      <vt:lpstr>伝達機能-４</vt:lpstr>
      <vt:lpstr>伝達機能-５</vt:lpstr>
      <vt:lpstr>伝達機能-６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10</cp:revision>
  <dcterms:created xsi:type="dcterms:W3CDTF">2021-08-14T22:49:00Z</dcterms:created>
  <dcterms:modified xsi:type="dcterms:W3CDTF">2021-08-26T04:13:11Z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1028-10.8.0.6003</vt:lpwstr>
  </property>
</Properties>
</file>

<file path=docProps/thumbnail.jpeg>
</file>